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Inter Light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Inter"/>
      <p:regular r:id="rId56"/>
      <p:bold r:id="rId57"/>
      <p:italic r:id="rId58"/>
      <p:boldItalic r:id="rId59"/>
    </p:embeddedFont>
    <p:embeddedFont>
      <p:font typeface="Inter Medium"/>
      <p:regular r:id="rId60"/>
      <p:bold r:id="rId61"/>
      <p:italic r:id="rId62"/>
      <p:boldItalic r:id="rId63"/>
    </p:embeddedFont>
    <p:embeddedFont>
      <p:font typeface="Inter Black"/>
      <p:bold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31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31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Light-regular.fntdata"/><Relationship Id="rId47" Type="http://schemas.openxmlformats.org/officeDocument/2006/relationships/slide" Target="slides/slide42.xml"/><Relationship Id="rId49" Type="http://schemas.openxmlformats.org/officeDocument/2006/relationships/font" Target="fonts/Inter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Medium-italic.fntdata"/><Relationship Id="rId61" Type="http://schemas.openxmlformats.org/officeDocument/2006/relationships/font" Target="fonts/InterMedium-bold.fntdata"/><Relationship Id="rId20" Type="http://schemas.openxmlformats.org/officeDocument/2006/relationships/slide" Target="slides/slide15.xml"/><Relationship Id="rId64" Type="http://schemas.openxmlformats.org/officeDocument/2006/relationships/font" Target="fonts/InterBlack-bold.fntdata"/><Relationship Id="rId63" Type="http://schemas.openxmlformats.org/officeDocument/2006/relationships/font" Target="fonts/Inter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InterBlack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nter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Light-boldItalic.fntdata"/><Relationship Id="rId50" Type="http://schemas.openxmlformats.org/officeDocument/2006/relationships/font" Target="fonts/InterLight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Inter-bold.fntdata"/><Relationship Id="rId12" Type="http://schemas.openxmlformats.org/officeDocument/2006/relationships/slide" Target="slides/slide7.xml"/><Relationship Id="rId56" Type="http://schemas.openxmlformats.org/officeDocument/2006/relationships/font" Target="fonts/Inter-regular.fntdata"/><Relationship Id="rId15" Type="http://schemas.openxmlformats.org/officeDocument/2006/relationships/slide" Target="slides/slide10.xml"/><Relationship Id="rId59" Type="http://schemas.openxmlformats.org/officeDocument/2006/relationships/font" Target="fonts/Inter-boldItalic.fntdata"/><Relationship Id="rId14" Type="http://schemas.openxmlformats.org/officeDocument/2006/relationships/slide" Target="slides/slide9.xml"/><Relationship Id="rId58" Type="http://schemas.openxmlformats.org/officeDocument/2006/relationships/font" Target="fonts/Int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290bba181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290bba181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9f2d7b06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9f2d7b06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a177041a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a177041a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e5ce92a8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e5ce92a8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e5bfdd8a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e5bfdd8a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e5ce92a8d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e5ce92a8d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e5bfdd8a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e5bfdd8a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e5bfdd8a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e5bfdd8a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e5ce92a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e5ce92a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readiness: AI and automation is a rapidly developing phenomenon that every organization needs to be prepared for -&gt; need to have the right base infrastructure &gt;  "How do you plugin AI &amp; other tools to automate your process. Did you use the right foundation to enable this?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e5bfdd8a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e5bfdd8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e5ce92a8d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e5ce92a8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a177041a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a177041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e5ce92a8d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e5ce92a8d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90bba18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290bba18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e5ce92a8d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e5ce92a8d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e5ce92a8d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e5ce92a8d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ee5ce92a8d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ee5ce92a8d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e5ce92a8d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e5ce92a8d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e5ce92a8d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e5ce92a8d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e5ce92a8d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e5ce92a8d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e5ce92a8d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e5ce92a8d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e5ce92a8d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e5ce92a8d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90bba181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90bba181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e5ce92a8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ee5ce92a8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ee5ce92a8d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ee5ce92a8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e5ce92a8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e5ce92a8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90b16a70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290b16a70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e5ce92a8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e5ce92a8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2998c9ddc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2998c9dd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messy and inefficient to work with 25 different tools and apps because integration sucks -&gt; need to start from an integrated solution and only use specialized apps for specific core business areas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e5ce92a8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e5ce92a8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ee5ce92a8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ee5ce92a8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messy and inefficient to work with 25 different tools and apps because integration sucks -&gt; need to start from an integrated solution and only use specialized apps for specific core business areas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e5ce92a8d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e5ce92a8d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messy and inefficient to work with 25 different tools and apps because integration sucks -&gt; need to start from an integrated solution and only use specialized apps for specific core business areas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e5ce92a8d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ee5ce92a8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It's messy and inefficient to work with 25 different tools and apps because integration sucks -&gt; need to start from an integrated solution and only use specialized apps for specific core business areas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90b16a70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90b16a70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ee5ce92a8d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ee5ce92a8d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e5bfdd8a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e5bfdd8a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e5ce92a8d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ee5ce92a8d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998c9dd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998c9dd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90b16a70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90b16a70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9f2d7b0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9f2d7b0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9f2d7b0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9f2d7b0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9f2d7b06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9f2d7b06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Gantchart/WBS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152400" y="142875"/>
            <a:ext cx="38004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 Medium"/>
              <a:buNone/>
              <a:defRPr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Statement Slide">
  <p:cSld name="BLANK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subTitle"/>
          </p:nvPr>
        </p:nvSpPr>
        <p:spPr>
          <a:xfrm>
            <a:off x="574500" y="1593222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None/>
              <a:defRPr b="1"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2" type="subTitle"/>
          </p:nvPr>
        </p:nvSpPr>
        <p:spPr>
          <a:xfrm>
            <a:off x="574500" y="2276438"/>
            <a:ext cx="616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ter"/>
              <a:buNone/>
              <a:defRPr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3" type="subTitle"/>
          </p:nvPr>
        </p:nvSpPr>
        <p:spPr>
          <a:xfrm>
            <a:off x="574500" y="2953263"/>
            <a:ext cx="6169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55CC"/>
              </a:buClr>
              <a:buSzPts val="1400"/>
              <a:buFont typeface="Inter"/>
              <a:buNone/>
              <a:defRPr>
                <a:solidFill>
                  <a:srgbClr val="1255CC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BG Elements Small Low Opacity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Inter"/>
              <a:buNone/>
              <a:defRPr b="1" sz="1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Blank World Map">
  <p:cSld name="BLANK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3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2446575" y="1230775"/>
            <a:ext cx="6458825" cy="33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3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Quote Slide">
  <p:cSld name="BLANK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/>
          <p:nvPr/>
        </p:nvSpPr>
        <p:spPr>
          <a:xfrm>
            <a:off x="7508525" y="204200"/>
            <a:ext cx="5583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lt1"/>
                </a:solidFill>
              </a:rPr>
              <a:t>“</a:t>
            </a:r>
            <a:endParaRPr sz="20000">
              <a:solidFill>
                <a:schemeClr val="lt1"/>
              </a:solidFill>
            </a:endParaRPr>
          </a:p>
        </p:txBody>
      </p:sp>
      <p:sp>
        <p:nvSpPr>
          <p:cNvPr id="39" name="Google Shape;39;p14"/>
          <p:cNvSpPr txBox="1"/>
          <p:nvPr>
            <p:ph idx="1" type="subTitle"/>
          </p:nvPr>
        </p:nvSpPr>
        <p:spPr>
          <a:xfrm>
            <a:off x="1012675" y="1621675"/>
            <a:ext cx="67836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  <a:defRPr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" name="Google Shape;40;p14"/>
          <p:cNvSpPr txBox="1"/>
          <p:nvPr>
            <p:ph idx="2" type="subTitle"/>
          </p:nvPr>
        </p:nvSpPr>
        <p:spPr>
          <a:xfrm>
            <a:off x="1012675" y="3836675"/>
            <a:ext cx="3546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3" type="subTitle"/>
          </p:nvPr>
        </p:nvSpPr>
        <p:spPr>
          <a:xfrm>
            <a:off x="1012675" y="4084925"/>
            <a:ext cx="3546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Inter Light"/>
              <a:buNone/>
              <a:defRPr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Blank">
  <p:cSld name="BLANK_4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15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Timeline Slide">
  <p:cSld name="BLANK_4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9144003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6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6 USP Slide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0"/>
            <a:ext cx="91439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PH - Powerhouse &amp; Maker Title Slide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4"/>
          <p:cNvPicPr preferRelativeResize="0"/>
          <p:nvPr/>
        </p:nvPicPr>
        <p:blipFill rotWithShape="1">
          <a:blip r:embed="rId3">
            <a:alphaModFix/>
          </a:blip>
          <a:srcRect b="7841" l="0" r="38419" t="7841"/>
          <a:stretch/>
        </p:blipFill>
        <p:spPr>
          <a:xfrm>
            <a:off x="3506100" y="3059600"/>
            <a:ext cx="2131800" cy="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"/>
          <p:cNvSpPr txBox="1"/>
          <p:nvPr>
            <p:ph type="title"/>
          </p:nvPr>
        </p:nvSpPr>
        <p:spPr>
          <a:xfrm>
            <a:off x="883950" y="1620625"/>
            <a:ext cx="7376100" cy="13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  <a:defRPr sz="4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nter"/>
              <a:buNone/>
              <a:defRPr sz="30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PH - Logo Slid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325" y="2332975"/>
            <a:ext cx="4123351" cy="4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PH - Text &amp; Bullet point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2" type="body"/>
          </p:nvPr>
        </p:nvSpPr>
        <p:spPr>
          <a:xfrm>
            <a:off x="665200" y="1432550"/>
            <a:ext cx="4734000" cy="26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●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■"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19">
          <p15:clr>
            <a:srgbClr val="E46962"/>
          </p15:clr>
        </p15:guide>
        <p15:guide id="2" orient="horz" pos="41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Elements High Opacity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Data Result Slide">
  <p:cSld name="BLANK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/>
          <p:nvPr/>
        </p:nvSpPr>
        <p:spPr>
          <a:xfrm>
            <a:off x="1350" y="-10425"/>
            <a:ext cx="9144000" cy="5143500"/>
          </a:xfrm>
          <a:prstGeom prst="rect">
            <a:avLst/>
          </a:prstGeom>
          <a:solidFill>
            <a:srgbClr val="001226">
              <a:alpha val="867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PH - Logo + Intro text slide">
  <p:cSld name="BLANK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00" y="660925"/>
            <a:ext cx="3038201" cy="3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subTitle"/>
          </p:nvPr>
        </p:nvSpPr>
        <p:spPr>
          <a:xfrm>
            <a:off x="665200" y="1438375"/>
            <a:ext cx="46263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 - BG Elements Low Opacity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Inter"/>
              <a:buNone/>
              <a:defRPr b="1" sz="2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175" y="629399"/>
            <a:ext cx="3155501" cy="3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7"/>
          <p:cNvSpPr txBox="1"/>
          <p:nvPr>
            <p:ph type="title"/>
          </p:nvPr>
        </p:nvSpPr>
        <p:spPr>
          <a:xfrm>
            <a:off x="850800" y="1688325"/>
            <a:ext cx="7634100" cy="9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Invoice import and export improvements</a:t>
            </a:r>
            <a:endParaRPr sz="38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sp>
        <p:nvSpPr>
          <p:cNvPr id="55" name="Google Shape;55;p17"/>
          <p:cNvSpPr txBox="1"/>
          <p:nvPr>
            <p:ph idx="1" type="subTitle"/>
          </p:nvPr>
        </p:nvSpPr>
        <p:spPr>
          <a:xfrm>
            <a:off x="850800" y="3038225"/>
            <a:ext cx="7442400" cy="84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25">
                <a:solidFill>
                  <a:schemeClr val="lt1"/>
                </a:solidFill>
              </a:rPr>
              <a:t>Presenter:		</a:t>
            </a:r>
            <a:r>
              <a:rPr lang="en" sz="1625"/>
              <a:t>Liberuum, meraki</a:t>
            </a:r>
            <a:r>
              <a:rPr lang="en" sz="1625">
                <a:solidFill>
                  <a:schemeClr val="lt1"/>
                </a:solidFill>
              </a:rPr>
              <a:t>, </a:t>
            </a:r>
            <a:r>
              <a:rPr lang="en" sz="1625"/>
              <a:t>BAI </a:t>
            </a:r>
            <a:r>
              <a:rPr lang="en" sz="1625">
                <a:solidFill>
                  <a:schemeClr val="lt1"/>
                </a:solidFill>
              </a:rPr>
              <a:t>team</a:t>
            </a:r>
            <a:endParaRPr sz="162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25">
                <a:solidFill>
                  <a:schemeClr val="lt1"/>
                </a:solidFill>
              </a:rPr>
              <a:t>Date:			</a:t>
            </a:r>
            <a:r>
              <a:rPr lang="en" sz="1625"/>
              <a:t>0</a:t>
            </a:r>
            <a:r>
              <a:rPr lang="en" sz="1625"/>
              <a:t>2</a:t>
            </a:r>
            <a:r>
              <a:rPr lang="en" sz="1625">
                <a:solidFill>
                  <a:schemeClr val="lt1"/>
                </a:solidFill>
              </a:rPr>
              <a:t>/</a:t>
            </a:r>
            <a:r>
              <a:rPr lang="en" sz="1625"/>
              <a:t>28</a:t>
            </a:r>
            <a:r>
              <a:rPr lang="en" sz="1625">
                <a:solidFill>
                  <a:schemeClr val="lt1"/>
                </a:solidFill>
              </a:rPr>
              <a:t>/25		</a:t>
            </a:r>
            <a:endParaRPr sz="162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Question</a:t>
            </a:r>
            <a:endParaRPr/>
          </a:p>
        </p:txBody>
      </p:sp>
      <p:sp>
        <p:nvSpPr>
          <p:cNvPr id="129" name="Google Shape;129;p26"/>
          <p:cNvSpPr txBox="1"/>
          <p:nvPr/>
        </p:nvSpPr>
        <p:spPr>
          <a:xfrm>
            <a:off x="709375" y="1440050"/>
            <a:ext cx="7257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Which import option is using AI to extract data?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Question</a:t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709375" y="1440050"/>
            <a:ext cx="7257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Which AI Product has been integrated to the invoice document in this demo?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-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-25660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/>
        </p:nvSpPr>
        <p:spPr>
          <a:xfrm>
            <a:off x="500200" y="581500"/>
            <a:ext cx="68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2025 Roadmap Timeline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8"/>
          <p:cNvSpPr txBox="1"/>
          <p:nvPr/>
        </p:nvSpPr>
        <p:spPr>
          <a:xfrm>
            <a:off x="526700" y="2149200"/>
            <a:ext cx="19692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Powerhouse OH Package</a:t>
            </a:r>
            <a:b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Have 100% of the contributor billing &amp; payments for Powerhouse &amp; Jetstream teams go via 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Powerhouse</a:t>
            </a: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software &amp; integrations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6420550" y="264800"/>
            <a:ext cx="21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" name="Google Shape;144;p28"/>
          <p:cNvCxnSpPr>
            <a:endCxn id="145" idx="6"/>
          </p:cNvCxnSpPr>
          <p:nvPr/>
        </p:nvCxnSpPr>
        <p:spPr>
          <a:xfrm>
            <a:off x="712300" y="1961250"/>
            <a:ext cx="638310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8"/>
          <p:cNvSpPr/>
          <p:nvPr/>
        </p:nvSpPr>
        <p:spPr>
          <a:xfrm>
            <a:off x="63492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279327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507597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8"/>
          <p:cNvSpPr/>
          <p:nvPr/>
        </p:nvSpPr>
        <p:spPr>
          <a:xfrm>
            <a:off x="7018000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267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Q1 (03/31)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2673325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Q2 (06/27)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49729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Q3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67975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Q4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2725475" y="2149200"/>
            <a:ext cx="1969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1"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8"/>
          <p:cNvSpPr txBox="1"/>
          <p:nvPr/>
        </p:nvSpPr>
        <p:spPr>
          <a:xfrm>
            <a:off x="4972900" y="2149200"/>
            <a:ext cx="1969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1"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28"/>
          <p:cNvSpPr txBox="1"/>
          <p:nvPr/>
        </p:nvSpPr>
        <p:spPr>
          <a:xfrm>
            <a:off x="6942100" y="2149200"/>
            <a:ext cx="1969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Headline</a:t>
            </a:r>
            <a:endParaRPr b="1"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2495900" y="4022225"/>
            <a:ext cx="3304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* Sky SubDAO 2025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* Decentralized Operations 2025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* Builder Platform 2025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477775" y="2355000"/>
            <a:ext cx="537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Slide Templates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574500" y="1593222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2" type="subTitle"/>
          </p:nvPr>
        </p:nvSpPr>
        <p:spPr>
          <a:xfrm>
            <a:off x="574500" y="2276438"/>
            <a:ext cx="61692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0"/>
          <p:cNvSpPr txBox="1"/>
          <p:nvPr>
            <p:ph idx="3" type="subTitle"/>
          </p:nvPr>
        </p:nvSpPr>
        <p:spPr>
          <a:xfrm>
            <a:off x="574500" y="2953263"/>
            <a:ext cx="61692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49799" y="27"/>
            <a:ext cx="10793825" cy="607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570700" y="1082850"/>
            <a:ext cx="7995000" cy="24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DAO processes </a:t>
            </a:r>
            <a:b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would </a:t>
            </a: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</a:t>
            </a: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capture in a model?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 a statement here that imagines a new future scenario </a:t>
            </a:r>
            <a:b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envision a better future.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1155CC"/>
                </a:solidFill>
                <a:latin typeface="Inter"/>
                <a:ea typeface="Inter"/>
                <a:cs typeface="Inter"/>
                <a:sym typeface="Inter"/>
              </a:rPr>
              <a:t>#hashtagterm #hashtagterm</a:t>
            </a:r>
            <a:endParaRPr>
              <a:solidFill>
                <a:srgbClr val="1155C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75" y="3172816"/>
            <a:ext cx="896859" cy="8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83" y="3175986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192" name="Google Shape;192;p34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34"/>
          <p:cNvSpPr txBox="1"/>
          <p:nvPr/>
        </p:nvSpPr>
        <p:spPr>
          <a:xfrm>
            <a:off x="1474125" y="3174675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5020425" y="3174675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01" name="Google Shape;201;p35"/>
          <p:cNvSpPr txBox="1"/>
          <p:nvPr/>
        </p:nvSpPr>
        <p:spPr>
          <a:xfrm>
            <a:off x="57727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577275" y="2755575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100" y="785000"/>
            <a:ext cx="6982498" cy="40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/>
          <p:nvPr>
            <p:ph idx="1" type="subTitle"/>
          </p:nvPr>
        </p:nvSpPr>
        <p:spPr>
          <a:xfrm>
            <a:off x="3268425" y="331025"/>
            <a:ext cx="2447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Flow</a:t>
            </a:r>
            <a:endParaRPr/>
          </a:p>
        </p:txBody>
      </p:sp>
      <p:pic>
        <p:nvPicPr>
          <p:cNvPr id="61" name="Google Shape;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13" y="1056675"/>
            <a:ext cx="6962775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/>
        </p:nvSpPr>
        <p:spPr>
          <a:xfrm>
            <a:off x="577275" y="1662375"/>
            <a:ext cx="273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block of text that provides sufficient information about why, where and how we operate in a decentralised fashion.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36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</a:t>
            </a:r>
            <a:br>
              <a:rPr lang="en"/>
            </a:br>
            <a:r>
              <a:rPr lang="en"/>
              <a:t>Data Architecture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800" y="543700"/>
            <a:ext cx="7797477" cy="45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idx="1" type="subTitle"/>
          </p:nvPr>
        </p:nvSpPr>
        <p:spPr>
          <a:xfrm>
            <a:off x="384625" y="1438472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be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of a chapter</a:t>
            </a:r>
            <a:endParaRPr/>
          </a:p>
        </p:txBody>
      </p:sp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0" l="0" r="87636" t="0"/>
          <a:stretch/>
        </p:blipFill>
        <p:spPr>
          <a:xfrm>
            <a:off x="0" y="3250400"/>
            <a:ext cx="1130527" cy="18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384625" y="3391450"/>
            <a:ext cx="4413000" cy="26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 create the </a:t>
            </a:r>
            <a:r>
              <a:rPr b="1"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legal templates to structure new organizational designs</a:t>
            </a:r>
            <a:r>
              <a:rPr lang="en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 We help contributors to feel confident.</a:t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30" name="Google Shape;230;p39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39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5">
            <a:alphaModFix/>
          </a:blip>
          <a:srcRect b="0" l="0" r="87636" t="0"/>
          <a:stretch/>
        </p:blipFill>
        <p:spPr>
          <a:xfrm>
            <a:off x="0" y="3250400"/>
            <a:ext cx="1130527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40" name="Google Shape;240;p40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40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5">
            <a:alphaModFix/>
          </a:blip>
          <a:srcRect b="0" l="13116" r="70855" t="0"/>
          <a:stretch/>
        </p:blipFill>
        <p:spPr>
          <a:xfrm>
            <a:off x="0" y="3250400"/>
            <a:ext cx="1465651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5">
            <a:alphaModFix/>
          </a:blip>
          <a:srcRect b="0" l="30091" r="53879" t="0"/>
          <a:stretch/>
        </p:blipFill>
        <p:spPr>
          <a:xfrm>
            <a:off x="0" y="3250400"/>
            <a:ext cx="1465651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5">
            <a:alphaModFix/>
          </a:blip>
          <a:srcRect b="0" l="48224" r="35746" t="0"/>
          <a:stretch/>
        </p:blipFill>
        <p:spPr>
          <a:xfrm>
            <a:off x="0" y="3250400"/>
            <a:ext cx="1465651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70" name="Google Shape;270;p43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5">
            <a:alphaModFix/>
          </a:blip>
          <a:srcRect b="0" l="67128" r="16842" t="0"/>
          <a:stretch/>
        </p:blipFill>
        <p:spPr>
          <a:xfrm>
            <a:off x="0" y="3250400"/>
            <a:ext cx="1465651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1386011"/>
            <a:ext cx="890543" cy="89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75" y="1382841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Data Architecture</a:t>
            </a:r>
            <a:endParaRPr/>
          </a:p>
        </p:txBody>
      </p:sp>
      <p:sp>
        <p:nvSpPr>
          <p:cNvPr id="280" name="Google Shape;280;p44"/>
          <p:cNvSpPr txBox="1"/>
          <p:nvPr/>
        </p:nvSpPr>
        <p:spPr>
          <a:xfrm>
            <a:off x="14741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5020425" y="1382850"/>
            <a:ext cx="24465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 We could also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highlight </a:t>
            </a: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essential words to grab attention. 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5">
            <a:alphaModFix/>
          </a:blip>
          <a:srcRect b="0" l="83971" r="0" t="0"/>
          <a:stretch/>
        </p:blipFill>
        <p:spPr>
          <a:xfrm>
            <a:off x="0" y="3250400"/>
            <a:ext cx="1465651" cy="1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546861"/>
            <a:ext cx="890543" cy="8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>
            <p:ph idx="1" type="subTitle"/>
          </p:nvPr>
        </p:nvSpPr>
        <p:spPr>
          <a:xfrm>
            <a:off x="577275" y="543700"/>
            <a:ext cx="3349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</a:t>
            </a:r>
            <a:br>
              <a:rPr lang="en"/>
            </a:br>
            <a:r>
              <a:rPr lang="en"/>
              <a:t>Data Architecture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875" y="1917616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5026725" y="626650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026725" y="981550"/>
            <a:ext cx="2446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endParaRPr/>
          </a:p>
        </p:txBody>
      </p:sp>
      <p:sp>
        <p:nvSpPr>
          <p:cNvPr id="292" name="Google Shape;292;p45"/>
          <p:cNvSpPr txBox="1"/>
          <p:nvPr/>
        </p:nvSpPr>
        <p:spPr>
          <a:xfrm>
            <a:off x="5026725" y="1921500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5026725" y="2276400"/>
            <a:ext cx="2446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/>
          </a:p>
        </p:txBody>
      </p:sp>
      <p:sp>
        <p:nvSpPr>
          <p:cNvPr id="294" name="Google Shape;294;p45"/>
          <p:cNvSpPr txBox="1"/>
          <p:nvPr/>
        </p:nvSpPr>
        <p:spPr>
          <a:xfrm>
            <a:off x="5026725" y="3298575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5026725" y="3653475"/>
            <a:ext cx="2446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/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033" y="3294711"/>
            <a:ext cx="890543" cy="8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577275" y="1662375"/>
            <a:ext cx="273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block of text that provides sufficient information about why, where and how we operate in a decentralised fashion.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490825" y="250475"/>
            <a:ext cx="2219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Inter Black"/>
                <a:ea typeface="Inter Black"/>
                <a:cs typeface="Inter Black"/>
                <a:sym typeface="Inter Black"/>
              </a:rPr>
              <a:t>Diagram</a:t>
            </a:r>
            <a:endParaRPr sz="3400">
              <a:solidFill>
                <a:schemeClr val="lt1"/>
              </a:solidFill>
              <a:latin typeface="Inter Black"/>
              <a:ea typeface="Inter Black"/>
              <a:cs typeface="Inter Black"/>
              <a:sym typeface="Inter Black"/>
            </a:endParaRPr>
          </a:p>
        </p:txBody>
      </p:sp>
      <p:pic>
        <p:nvPicPr>
          <p:cNvPr id="67" name="Google Shape;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100" y="1541925"/>
            <a:ext cx="1428900" cy="12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177" y="3687219"/>
            <a:ext cx="1648750" cy="111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950" y="2256875"/>
            <a:ext cx="3237251" cy="1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9"/>
          <p:cNvSpPr/>
          <p:nvPr/>
        </p:nvSpPr>
        <p:spPr>
          <a:xfrm>
            <a:off x="524475" y="1835775"/>
            <a:ext cx="1285800" cy="68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Contributor</a:t>
            </a:r>
            <a:endParaRPr/>
          </a:p>
        </p:txBody>
      </p:sp>
      <p:cxnSp>
        <p:nvCxnSpPr>
          <p:cNvPr id="71" name="Google Shape;71;p19"/>
          <p:cNvCxnSpPr/>
          <p:nvPr/>
        </p:nvCxnSpPr>
        <p:spPr>
          <a:xfrm flipH="1" rot="10800000">
            <a:off x="1810275" y="2172862"/>
            <a:ext cx="1332900" cy="9000"/>
          </a:xfrm>
          <a:prstGeom prst="straightConnector1">
            <a:avLst/>
          </a:prstGeom>
          <a:noFill/>
          <a:ln cap="flat" cmpd="sng" w="28575">
            <a:solidFill>
              <a:srgbClr val="12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" name="Google Shape;72;p19"/>
          <p:cNvSpPr txBox="1"/>
          <p:nvPr/>
        </p:nvSpPr>
        <p:spPr>
          <a:xfrm>
            <a:off x="1850500" y="2203413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Uploads PDF Invoice  to </a:t>
            </a:r>
            <a:r>
              <a:rPr lang="en" sz="700">
                <a:solidFill>
                  <a:schemeClr val="lt1"/>
                </a:solidFill>
              </a:rPr>
              <a:t>Connect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73" name="Google Shape;73;p19"/>
          <p:cNvCxnSpPr>
            <a:endCxn id="69" idx="1"/>
          </p:cNvCxnSpPr>
          <p:nvPr/>
        </p:nvCxnSpPr>
        <p:spPr>
          <a:xfrm>
            <a:off x="4587050" y="2179075"/>
            <a:ext cx="1227900" cy="982800"/>
          </a:xfrm>
          <a:prstGeom prst="straightConnector1">
            <a:avLst/>
          </a:prstGeom>
          <a:noFill/>
          <a:ln cap="flat" cmpd="sng" w="28575">
            <a:solidFill>
              <a:srgbClr val="12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" name="Google Shape;74;p19"/>
          <p:cNvSpPr txBox="1"/>
          <p:nvPr/>
        </p:nvSpPr>
        <p:spPr>
          <a:xfrm>
            <a:off x="4679600" y="1935538"/>
            <a:ext cx="1185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Invoice is populated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75" name="Google Shape;75;p19"/>
          <p:cNvCxnSpPr>
            <a:stCxn id="69" idx="1"/>
            <a:endCxn id="68" idx="3"/>
          </p:cNvCxnSpPr>
          <p:nvPr/>
        </p:nvCxnSpPr>
        <p:spPr>
          <a:xfrm flipH="1">
            <a:off x="4681850" y="3161875"/>
            <a:ext cx="1133100" cy="1083600"/>
          </a:xfrm>
          <a:prstGeom prst="straightConnector1">
            <a:avLst/>
          </a:prstGeom>
          <a:noFill/>
          <a:ln cap="flat" cmpd="sng" w="28575">
            <a:solidFill>
              <a:srgbClr val="12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9"/>
          <p:cNvSpPr txBox="1"/>
          <p:nvPr/>
        </p:nvSpPr>
        <p:spPr>
          <a:xfrm>
            <a:off x="4771425" y="4245463"/>
            <a:ext cx="11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Export Invoice to UBL/PDF</a:t>
            </a:r>
            <a:endParaRPr sz="700">
              <a:solidFill>
                <a:schemeClr val="lt1"/>
              </a:solidFill>
            </a:endParaRPr>
          </a:p>
        </p:txBody>
      </p:sp>
      <p:grpSp>
        <p:nvGrpSpPr>
          <p:cNvPr id="77" name="Google Shape;77;p19"/>
          <p:cNvGrpSpPr/>
          <p:nvPr/>
        </p:nvGrpSpPr>
        <p:grpSpPr>
          <a:xfrm>
            <a:off x="618725" y="3932755"/>
            <a:ext cx="962650" cy="625482"/>
            <a:chOff x="669775" y="4066868"/>
            <a:chExt cx="962650" cy="625482"/>
          </a:xfrm>
        </p:grpSpPr>
        <p:pic>
          <p:nvPicPr>
            <p:cNvPr id="78" name="Google Shape;7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775" y="4150550"/>
              <a:ext cx="458125" cy="45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9"/>
            <p:cNvPicPr preferRelativeResize="0"/>
            <p:nvPr/>
          </p:nvPicPr>
          <p:blipFill rotWithShape="1">
            <a:blip r:embed="rId7">
              <a:alphaModFix/>
            </a:blip>
            <a:srcRect b="3925" l="2828" r="63424" t="3925"/>
            <a:stretch/>
          </p:blipFill>
          <p:spPr>
            <a:xfrm>
              <a:off x="1174300" y="4066868"/>
              <a:ext cx="458125" cy="62548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0" name="Google Shape;80;p19"/>
          <p:cNvCxnSpPr>
            <a:stCxn id="68" idx="1"/>
            <a:endCxn id="79" idx="3"/>
          </p:cNvCxnSpPr>
          <p:nvPr/>
        </p:nvCxnSpPr>
        <p:spPr>
          <a:xfrm rot="10800000">
            <a:off x="1581477" y="4245497"/>
            <a:ext cx="1451700" cy="0"/>
          </a:xfrm>
          <a:prstGeom prst="straightConnector1">
            <a:avLst/>
          </a:prstGeom>
          <a:noFill/>
          <a:ln cap="flat" cmpd="sng" w="28575">
            <a:solidFill>
              <a:srgbClr val="1255CC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1" name="Google Shape;81;p19"/>
          <p:cNvGrpSpPr/>
          <p:nvPr/>
        </p:nvGrpSpPr>
        <p:grpSpPr>
          <a:xfrm>
            <a:off x="1961675" y="1525780"/>
            <a:ext cx="962650" cy="625482"/>
            <a:chOff x="669775" y="4066868"/>
            <a:chExt cx="962650" cy="625482"/>
          </a:xfrm>
        </p:grpSpPr>
        <p:pic>
          <p:nvPicPr>
            <p:cNvPr id="82" name="Google Shape;8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9775" y="4150550"/>
              <a:ext cx="458125" cy="45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9"/>
            <p:cNvPicPr preferRelativeResize="0"/>
            <p:nvPr/>
          </p:nvPicPr>
          <p:blipFill rotWithShape="1">
            <a:blip r:embed="rId7">
              <a:alphaModFix/>
            </a:blip>
            <a:srcRect b="3925" l="2828" r="63424" t="3925"/>
            <a:stretch/>
          </p:blipFill>
          <p:spPr>
            <a:xfrm>
              <a:off x="1174300" y="4066868"/>
              <a:ext cx="458125" cy="6254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3114450" y="1787250"/>
            <a:ext cx="29151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16</a:t>
            </a:r>
            <a:endParaRPr b="1" sz="4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3204000" y="2552250"/>
            <a:ext cx="2736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Crypto</a:t>
            </a: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native team members working on a dream of transparent open organisations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4" name="Google Shape;304;p46"/>
          <p:cNvSpPr txBox="1"/>
          <p:nvPr>
            <p:ph idx="2" type="title"/>
          </p:nvPr>
        </p:nvSpPr>
        <p:spPr>
          <a:xfrm>
            <a:off x="298775" y="1787250"/>
            <a:ext cx="29151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143</a:t>
            </a:r>
            <a:endParaRPr b="1" sz="4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433100" y="2552250"/>
            <a:ext cx="2736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143 years of combined DAO experience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46"/>
          <p:cNvSpPr txBox="1"/>
          <p:nvPr>
            <p:ph idx="3" type="title"/>
          </p:nvPr>
        </p:nvSpPr>
        <p:spPr>
          <a:xfrm>
            <a:off x="6029550" y="1787250"/>
            <a:ext cx="29151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4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6163875" y="2552250"/>
            <a:ext cx="2736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Dream to bring alive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883" y="546861"/>
            <a:ext cx="890543" cy="8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7"/>
          <p:cNvSpPr txBox="1"/>
          <p:nvPr>
            <p:ph idx="1" type="subTitle"/>
          </p:nvPr>
        </p:nvSpPr>
        <p:spPr>
          <a:xfrm>
            <a:off x="577275" y="543700"/>
            <a:ext cx="3349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Decentralised </a:t>
            </a:r>
            <a:br>
              <a:rPr lang="en"/>
            </a:br>
            <a:r>
              <a:rPr lang="en"/>
              <a:t>Data Architecture</a:t>
            </a:r>
            <a:endParaRPr/>
          </a:p>
        </p:txBody>
      </p:sp>
      <p:pic>
        <p:nvPicPr>
          <p:cNvPr id="314" name="Google Shape;3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875" y="1917616"/>
            <a:ext cx="896859" cy="89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/>
        </p:nvSpPr>
        <p:spPr>
          <a:xfrm>
            <a:off x="5026725" y="626650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5026725" y="981550"/>
            <a:ext cx="24465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endParaRPr/>
          </a:p>
        </p:txBody>
      </p:sp>
      <p:sp>
        <p:nvSpPr>
          <p:cNvPr id="317" name="Google Shape;317;p47"/>
          <p:cNvSpPr txBox="1"/>
          <p:nvPr/>
        </p:nvSpPr>
        <p:spPr>
          <a:xfrm>
            <a:off x="5026725" y="1921500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5026725" y="2276400"/>
            <a:ext cx="2446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5026725" y="3298575"/>
            <a:ext cx="244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16pt subtitle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5026725" y="3653475"/>
            <a:ext cx="2446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12 pt Text that explains each of the features in detail while not being to small to read.</a:t>
            </a:r>
            <a:b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endParaRPr/>
          </a:p>
        </p:txBody>
      </p:sp>
      <p:pic>
        <p:nvPicPr>
          <p:cNvPr id="321" name="Google Shape;32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033" y="3294711"/>
            <a:ext cx="890543" cy="89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7"/>
          <p:cNvSpPr txBox="1"/>
          <p:nvPr/>
        </p:nvSpPr>
        <p:spPr>
          <a:xfrm>
            <a:off x="577275" y="1662375"/>
            <a:ext cx="2736000" cy="3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block of text that provides sufficient information about why, where and how we operate in a decentralised fashion.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8"/>
          <p:cNvSpPr txBox="1"/>
          <p:nvPr>
            <p:ph idx="1" type="subTitle"/>
          </p:nvPr>
        </p:nvSpPr>
        <p:spPr>
          <a:xfrm>
            <a:off x="865200" y="3494475"/>
            <a:ext cx="7224600" cy="8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625">
                <a:solidFill>
                  <a:schemeClr val="lt1"/>
                </a:solidFill>
              </a:rPr>
              <a:t>Wouter Kampmann </a:t>
            </a:r>
            <a:br>
              <a:rPr lang="en" sz="1625">
                <a:solidFill>
                  <a:schemeClr val="lt1"/>
                </a:solidFill>
              </a:rPr>
            </a:br>
            <a:r>
              <a:rPr lang="en" sz="1325">
                <a:solidFill>
                  <a:srgbClr val="B7B7B7"/>
                </a:solidFill>
              </a:rPr>
              <a:t>Powerhouse Team Lead </a:t>
            </a:r>
            <a:br>
              <a:rPr lang="en" sz="1325">
                <a:solidFill>
                  <a:srgbClr val="B7B7B7"/>
                </a:solidFill>
              </a:rPr>
            </a:br>
            <a:r>
              <a:rPr lang="en" sz="1325">
                <a:solidFill>
                  <a:srgbClr val="B7B7B7"/>
                </a:solidFill>
              </a:rPr>
              <a:t>Former head of engineering at Maker Foundation</a:t>
            </a:r>
            <a:endParaRPr sz="1325">
              <a:solidFill>
                <a:srgbClr val="B7B7B7"/>
              </a:solidFill>
            </a:endParaRPr>
          </a:p>
        </p:txBody>
      </p:sp>
      <p:sp>
        <p:nvSpPr>
          <p:cNvPr id="328" name="Google Shape;328;p48"/>
          <p:cNvSpPr txBox="1"/>
          <p:nvPr/>
        </p:nvSpPr>
        <p:spPr>
          <a:xfrm>
            <a:off x="7508525" y="204200"/>
            <a:ext cx="5583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chemeClr val="lt1"/>
                </a:solidFill>
              </a:rPr>
              <a:t>“</a:t>
            </a:r>
            <a:endParaRPr sz="20000">
              <a:solidFill>
                <a:schemeClr val="lt1"/>
              </a:solidFill>
            </a:endParaRPr>
          </a:p>
        </p:txBody>
      </p:sp>
      <p:sp>
        <p:nvSpPr>
          <p:cNvPr id="329" name="Google Shape;329;p48"/>
          <p:cNvSpPr txBox="1"/>
          <p:nvPr>
            <p:ph idx="1" type="subTitle"/>
          </p:nvPr>
        </p:nvSpPr>
        <p:spPr>
          <a:xfrm>
            <a:off x="865200" y="1621675"/>
            <a:ext cx="6783600" cy="17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 the desired quote here and lay out all of the other elements nicely so the page becomes pleasing to the eye. </a:t>
            </a:r>
            <a:endParaRPr sz="2525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566800" y="364325"/>
            <a:ext cx="7753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9"/>
          <p:cNvSpPr txBox="1"/>
          <p:nvPr>
            <p:ph idx="2" type="body"/>
          </p:nvPr>
        </p:nvSpPr>
        <p:spPr>
          <a:xfrm>
            <a:off x="587600" y="2213075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6" name="Google Shape;336;p49"/>
          <p:cNvPicPr preferRelativeResize="0"/>
          <p:nvPr/>
        </p:nvPicPr>
        <p:blipFill rotWithShape="1">
          <a:blip r:embed="rId3">
            <a:alphaModFix/>
          </a:blip>
          <a:srcRect b="0" l="30091" r="53879" t="0"/>
          <a:stretch/>
        </p:blipFill>
        <p:spPr>
          <a:xfrm>
            <a:off x="3525426" y="1129987"/>
            <a:ext cx="736901" cy="9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9"/>
          <p:cNvPicPr preferRelativeResize="0"/>
          <p:nvPr/>
        </p:nvPicPr>
        <p:blipFill rotWithShape="1">
          <a:blip r:embed="rId3">
            <a:alphaModFix/>
          </a:blip>
          <a:srcRect b="0" l="0" r="87636" t="0"/>
          <a:stretch/>
        </p:blipFill>
        <p:spPr>
          <a:xfrm>
            <a:off x="844525" y="1130003"/>
            <a:ext cx="568392" cy="9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9"/>
          <p:cNvPicPr preferRelativeResize="0"/>
          <p:nvPr/>
        </p:nvPicPr>
        <p:blipFill rotWithShape="1">
          <a:blip r:embed="rId3">
            <a:alphaModFix/>
          </a:blip>
          <a:srcRect b="0" l="13116" r="70855" t="0"/>
          <a:stretch/>
        </p:blipFill>
        <p:spPr>
          <a:xfrm>
            <a:off x="2100725" y="1129987"/>
            <a:ext cx="736901" cy="9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3">
            <a:alphaModFix/>
          </a:blip>
          <a:srcRect b="0" l="48224" r="35746" t="0"/>
          <a:stretch/>
        </p:blipFill>
        <p:spPr>
          <a:xfrm>
            <a:off x="4889875" y="1129976"/>
            <a:ext cx="736901" cy="95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9"/>
          <p:cNvPicPr preferRelativeResize="0"/>
          <p:nvPr/>
        </p:nvPicPr>
        <p:blipFill rotWithShape="1">
          <a:blip r:embed="rId3">
            <a:alphaModFix/>
          </a:blip>
          <a:srcRect b="0" l="67128" r="16842" t="0"/>
          <a:stretch/>
        </p:blipFill>
        <p:spPr>
          <a:xfrm>
            <a:off x="6226200" y="1129988"/>
            <a:ext cx="736901" cy="951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83971" r="0" t="0"/>
          <a:stretch/>
        </p:blipFill>
        <p:spPr>
          <a:xfrm>
            <a:off x="7636500" y="1129975"/>
            <a:ext cx="736901" cy="95182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1981825" y="2213050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3" name="Google Shape;343;p49"/>
          <p:cNvSpPr txBox="1"/>
          <p:nvPr>
            <p:ph idx="2" type="body"/>
          </p:nvPr>
        </p:nvSpPr>
        <p:spPr>
          <a:xfrm>
            <a:off x="3376075" y="2213050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4" name="Google Shape;344;p49"/>
          <p:cNvSpPr txBox="1"/>
          <p:nvPr>
            <p:ph idx="2" type="body"/>
          </p:nvPr>
        </p:nvSpPr>
        <p:spPr>
          <a:xfrm>
            <a:off x="4726450" y="2213050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5" name="Google Shape;345;p49"/>
          <p:cNvSpPr txBox="1"/>
          <p:nvPr>
            <p:ph idx="2" type="body"/>
          </p:nvPr>
        </p:nvSpPr>
        <p:spPr>
          <a:xfrm>
            <a:off x="6076838" y="2213075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6" name="Google Shape;346;p49"/>
          <p:cNvSpPr txBox="1"/>
          <p:nvPr>
            <p:ph idx="2" type="body"/>
          </p:nvPr>
        </p:nvSpPr>
        <p:spPr>
          <a:xfrm>
            <a:off x="7471075" y="2213050"/>
            <a:ext cx="1035600" cy="22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 txBox="1"/>
          <p:nvPr>
            <p:ph type="title"/>
          </p:nvPr>
        </p:nvSpPr>
        <p:spPr>
          <a:xfrm>
            <a:off x="152400" y="142875"/>
            <a:ext cx="38004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" y="15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500200" y="581500"/>
            <a:ext cx="68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Timeline Slide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526700" y="2149200"/>
            <a:ext cx="1969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6420550" y="264800"/>
            <a:ext cx="21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0" name="Google Shape;360;p51"/>
          <p:cNvCxnSpPr>
            <a:endCxn id="361" idx="6"/>
          </p:cNvCxnSpPr>
          <p:nvPr/>
        </p:nvCxnSpPr>
        <p:spPr>
          <a:xfrm>
            <a:off x="712300" y="1961250"/>
            <a:ext cx="6383100" cy="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51"/>
          <p:cNvSpPr/>
          <p:nvPr/>
        </p:nvSpPr>
        <p:spPr>
          <a:xfrm>
            <a:off x="63492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279327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5075975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7018000" y="192255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51"/>
          <p:cNvSpPr txBox="1"/>
          <p:nvPr/>
        </p:nvSpPr>
        <p:spPr>
          <a:xfrm>
            <a:off x="5267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2673325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2022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49729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8" name="Google Shape;368;p51"/>
          <p:cNvSpPr txBox="1"/>
          <p:nvPr/>
        </p:nvSpPr>
        <p:spPr>
          <a:xfrm>
            <a:off x="6797500" y="1527450"/>
            <a:ext cx="19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NOW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9" name="Google Shape;369;p51"/>
          <p:cNvSpPr txBox="1"/>
          <p:nvPr/>
        </p:nvSpPr>
        <p:spPr>
          <a:xfrm>
            <a:off x="2725475" y="2149200"/>
            <a:ext cx="1969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4972900" y="2149200"/>
            <a:ext cx="1969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6942100" y="2149200"/>
            <a:ext cx="19692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48" y="2439250"/>
            <a:ext cx="5442798" cy="5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282" y="2001554"/>
            <a:ext cx="6822622" cy="56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214" y="2862972"/>
            <a:ext cx="7057882" cy="58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/>
        </p:nvSpPr>
        <p:spPr>
          <a:xfrm>
            <a:off x="1615408" y="2461575"/>
            <a:ext cx="3918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Integrated Real World Asset Reporting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2030422" y="2879275"/>
            <a:ext cx="31482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Powerhouse Proof of Concept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1150850" y="1989425"/>
            <a:ext cx="26151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Project-Based Workflow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900" y="1548775"/>
            <a:ext cx="8213023" cy="5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/>
          <p:nvPr/>
        </p:nvSpPr>
        <p:spPr>
          <a:xfrm>
            <a:off x="866125" y="1548775"/>
            <a:ext cx="3118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Protocol Expense Accounting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4" name="Google Shape;38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33774" y="6010325"/>
            <a:ext cx="1322975" cy="4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202925" y="1622450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551325" y="1632400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199238" y="2127525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547638" y="2137475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 rotWithShape="1">
          <a:blip r:embed="rId10">
            <a:alphaModFix amt="80000"/>
          </a:blip>
          <a:srcRect b="0" l="0" r="74776" t="-10"/>
          <a:stretch/>
        </p:blipFill>
        <p:spPr>
          <a:xfrm>
            <a:off x="6903412" y="2118275"/>
            <a:ext cx="213550" cy="2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195550" y="2561263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543950" y="2571213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 rotWithShape="1">
          <a:blip r:embed="rId10">
            <a:alphaModFix amt="80000"/>
          </a:blip>
          <a:srcRect b="0" l="0" r="74776" t="-10"/>
          <a:stretch/>
        </p:blipFill>
        <p:spPr>
          <a:xfrm>
            <a:off x="6899725" y="2552013"/>
            <a:ext cx="213550" cy="2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6195550" y="2991025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7255500" y="3000975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6543950" y="3000975"/>
            <a:ext cx="213550" cy="2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2"/>
          <p:cNvPicPr preferRelativeResize="0"/>
          <p:nvPr/>
        </p:nvPicPr>
        <p:blipFill rotWithShape="1">
          <a:blip r:embed="rId10">
            <a:alphaModFix amt="80000"/>
          </a:blip>
          <a:srcRect b="0" l="0" r="74776" t="-10"/>
          <a:stretch/>
        </p:blipFill>
        <p:spPr>
          <a:xfrm>
            <a:off x="6899725" y="2981775"/>
            <a:ext cx="213550" cy="2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/>
          <p:nvPr/>
        </p:nvSpPr>
        <p:spPr>
          <a:xfrm>
            <a:off x="500200" y="581500"/>
            <a:ext cx="680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Active Powerhouse Projects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52"/>
          <p:cNvSpPr txBox="1"/>
          <p:nvPr>
            <p:ph type="title"/>
          </p:nvPr>
        </p:nvSpPr>
        <p:spPr>
          <a:xfrm>
            <a:off x="152400" y="142875"/>
            <a:ext cx="38004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" y="15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6420550" y="264800"/>
            <a:ext cx="21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5" name="Google Shape;405;p53"/>
          <p:cNvCxnSpPr/>
          <p:nvPr/>
        </p:nvCxnSpPr>
        <p:spPr>
          <a:xfrm>
            <a:off x="1630400" y="1721300"/>
            <a:ext cx="0" cy="34137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53"/>
          <p:cNvSpPr/>
          <p:nvPr/>
        </p:nvSpPr>
        <p:spPr>
          <a:xfrm>
            <a:off x="1591700" y="1673025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3"/>
          <p:cNvSpPr/>
          <p:nvPr/>
        </p:nvSpPr>
        <p:spPr>
          <a:xfrm>
            <a:off x="1591700" y="365650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3"/>
          <p:cNvSpPr txBox="1"/>
          <p:nvPr/>
        </p:nvSpPr>
        <p:spPr>
          <a:xfrm>
            <a:off x="459450" y="142702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2020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3"/>
          <p:cNvSpPr txBox="1"/>
          <p:nvPr/>
        </p:nvSpPr>
        <p:spPr>
          <a:xfrm>
            <a:off x="459450" y="334392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2021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1864375" y="35133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1864375" y="15702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1550000" y="1631325"/>
            <a:ext cx="160800" cy="160800"/>
          </a:xfrm>
          <a:prstGeom prst="diamond">
            <a:avLst/>
          </a:prstGeom>
          <a:solidFill>
            <a:srgbClr val="12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3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" y="15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6420550" y="264800"/>
            <a:ext cx="21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20" name="Google Shape;420;p54"/>
          <p:cNvCxnSpPr/>
          <p:nvPr/>
        </p:nvCxnSpPr>
        <p:spPr>
          <a:xfrm>
            <a:off x="1630400" y="-21525"/>
            <a:ext cx="0" cy="51564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54"/>
          <p:cNvSpPr/>
          <p:nvPr/>
        </p:nvSpPr>
        <p:spPr>
          <a:xfrm>
            <a:off x="1591700" y="1673025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54"/>
          <p:cNvSpPr/>
          <p:nvPr/>
        </p:nvSpPr>
        <p:spPr>
          <a:xfrm>
            <a:off x="1591700" y="365650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54"/>
          <p:cNvSpPr txBox="1"/>
          <p:nvPr/>
        </p:nvSpPr>
        <p:spPr>
          <a:xfrm>
            <a:off x="459450" y="142702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2022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459450" y="3343925"/>
            <a:ext cx="113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2023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1864375" y="35133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>
            <a:off x="1864375" y="15702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54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" y="15"/>
            <a:ext cx="9144003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/>
        </p:nvSpPr>
        <p:spPr>
          <a:xfrm>
            <a:off x="1864375" y="35133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6420550" y="264800"/>
            <a:ext cx="21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35" name="Google Shape;435;p55"/>
          <p:cNvCxnSpPr/>
          <p:nvPr/>
        </p:nvCxnSpPr>
        <p:spPr>
          <a:xfrm>
            <a:off x="1630400" y="-21525"/>
            <a:ext cx="0" cy="3726600"/>
          </a:xfrm>
          <a:prstGeom prst="straightConnector1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55"/>
          <p:cNvSpPr/>
          <p:nvPr/>
        </p:nvSpPr>
        <p:spPr>
          <a:xfrm>
            <a:off x="1591700" y="1673025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1591700" y="3656500"/>
            <a:ext cx="77400" cy="774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55"/>
          <p:cNvSpPr txBox="1"/>
          <p:nvPr/>
        </p:nvSpPr>
        <p:spPr>
          <a:xfrm>
            <a:off x="459450" y="142702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55"/>
          <p:cNvSpPr txBox="1"/>
          <p:nvPr/>
        </p:nvSpPr>
        <p:spPr>
          <a:xfrm>
            <a:off x="459450" y="334392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2025</a:t>
            </a:r>
            <a:endParaRPr sz="2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55"/>
          <p:cNvSpPr txBox="1"/>
          <p:nvPr/>
        </p:nvSpPr>
        <p:spPr>
          <a:xfrm>
            <a:off x="1864375" y="1570200"/>
            <a:ext cx="1969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Title </a:t>
            </a:r>
            <a:b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 that explains what happened at this point in time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1550000" y="3614800"/>
            <a:ext cx="160800" cy="160800"/>
          </a:xfrm>
          <a:prstGeom prst="diamond">
            <a:avLst/>
          </a:prstGeom>
          <a:solidFill>
            <a:srgbClr val="12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843975" y="403225"/>
            <a:ext cx="7342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638325" y="543675"/>
            <a:ext cx="7753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focus: Upload PDF</a:t>
            </a:r>
            <a:endParaRPr/>
          </a:p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638325" y="1449100"/>
            <a:ext cx="77538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Google </a:t>
            </a:r>
            <a:r>
              <a:rPr b="1" lang="en"/>
              <a:t>Document AI</a:t>
            </a:r>
            <a:r>
              <a:rPr lang="en"/>
              <a:t> PDF document parser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Continuous trainable model to improve PDF reading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used for other types of documents in 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Extracts relevant information from 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Returns extracted data back to Connect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Connect populates invoice with data</a:t>
            </a:r>
            <a:endParaRPr/>
          </a:p>
        </p:txBody>
      </p:sp>
      <p:grpSp>
        <p:nvGrpSpPr>
          <p:cNvPr id="91" name="Google Shape;91;p20"/>
          <p:cNvGrpSpPr/>
          <p:nvPr/>
        </p:nvGrpSpPr>
        <p:grpSpPr>
          <a:xfrm>
            <a:off x="7050825" y="2435713"/>
            <a:ext cx="1428900" cy="1265425"/>
            <a:chOff x="6804150" y="2000438"/>
            <a:chExt cx="1428900" cy="1265425"/>
          </a:xfrm>
        </p:grpSpPr>
        <p:pic>
          <p:nvPicPr>
            <p:cNvPr id="92" name="Google Shape;9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4150" y="2000438"/>
              <a:ext cx="1428900" cy="12654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3" name="Google Shape;93;p20"/>
            <p:cNvCxnSpPr/>
            <p:nvPr/>
          </p:nvCxnSpPr>
          <p:spPr>
            <a:xfrm>
              <a:off x="7002600" y="3173875"/>
              <a:ext cx="969600" cy="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Distributed Team </a:t>
            </a:r>
            <a:endParaRPr b="1"/>
          </a:p>
        </p:txBody>
      </p:sp>
      <p:sp>
        <p:nvSpPr>
          <p:cNvPr id="448" name="Google Shape;448;p56"/>
          <p:cNvSpPr/>
          <p:nvPr/>
        </p:nvSpPr>
        <p:spPr>
          <a:xfrm>
            <a:off x="3830675" y="214850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6"/>
          <p:cNvSpPr/>
          <p:nvPr/>
        </p:nvSpPr>
        <p:spPr>
          <a:xfrm>
            <a:off x="5793275" y="391865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6"/>
          <p:cNvSpPr/>
          <p:nvPr/>
        </p:nvSpPr>
        <p:spPr>
          <a:xfrm>
            <a:off x="3654750" y="3519475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4319250" y="371265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56"/>
          <p:cNvSpPr/>
          <p:nvPr/>
        </p:nvSpPr>
        <p:spPr>
          <a:xfrm>
            <a:off x="5639250" y="191870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6"/>
          <p:cNvSpPr/>
          <p:nvPr/>
        </p:nvSpPr>
        <p:spPr>
          <a:xfrm>
            <a:off x="5361475" y="199610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56"/>
          <p:cNvSpPr/>
          <p:nvPr/>
        </p:nvSpPr>
        <p:spPr>
          <a:xfrm>
            <a:off x="5513875" y="214850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5513875" y="1918700"/>
            <a:ext cx="77400" cy="77400"/>
          </a:xfrm>
          <a:prstGeom prst="ellipse">
            <a:avLst/>
          </a:prstGeom>
          <a:solidFill>
            <a:srgbClr val="6D9EEB"/>
          </a:solidFill>
          <a:ln>
            <a:noFill/>
          </a:ln>
          <a:effectLst>
            <a:outerShdw blurRad="85725" rotWithShape="0" algn="bl">
              <a:srgbClr val="6FA8DC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577275" y="1258275"/>
            <a:ext cx="2736000" cy="3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Adding a block of text that provides sufficient information about why, where and how we operate in a distributed fashion.</a:t>
            </a:r>
            <a:endParaRPr sz="1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57"/>
          <p:cNvGrpSpPr/>
          <p:nvPr/>
        </p:nvGrpSpPr>
        <p:grpSpPr>
          <a:xfrm>
            <a:off x="577228" y="1428745"/>
            <a:ext cx="4612287" cy="251331"/>
            <a:chOff x="2496450" y="1748150"/>
            <a:chExt cx="4151100" cy="226200"/>
          </a:xfrm>
        </p:grpSpPr>
        <p:sp>
          <p:nvSpPr>
            <p:cNvPr id="462" name="Google Shape;462;p57"/>
            <p:cNvSpPr/>
            <p:nvPr/>
          </p:nvSpPr>
          <p:spPr>
            <a:xfrm>
              <a:off x="2496450" y="1748150"/>
              <a:ext cx="4151100" cy="226200"/>
            </a:xfrm>
            <a:prstGeom prst="round2Same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2584250" y="1826838"/>
              <a:ext cx="80400" cy="80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4" name="Google Shape;464;p57"/>
            <p:cNvSpPr/>
            <p:nvPr/>
          </p:nvSpPr>
          <p:spPr>
            <a:xfrm>
              <a:off x="2736650" y="1826838"/>
              <a:ext cx="80400" cy="80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2889050" y="1826838"/>
              <a:ext cx="80400" cy="80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431475" y="1821050"/>
              <a:ext cx="2306700" cy="80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7" name="Google Shape;467;p57"/>
          <p:cNvSpPr/>
          <p:nvPr/>
        </p:nvSpPr>
        <p:spPr>
          <a:xfrm>
            <a:off x="577392" y="1679008"/>
            <a:ext cx="4612500" cy="3086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7"/>
          <p:cNvSpPr txBox="1"/>
          <p:nvPr/>
        </p:nvSpPr>
        <p:spPr>
          <a:xfrm>
            <a:off x="5484500" y="1298875"/>
            <a:ext cx="3176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Explainer of the Mock-up or visualisation without to much text so the image speaks for itself. 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9" name="Google Shape;469;p57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843975" y="403225"/>
            <a:ext cx="7342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idx="1" type="subTitle"/>
          </p:nvPr>
        </p:nvSpPr>
        <p:spPr>
          <a:xfrm>
            <a:off x="638325" y="543675"/>
            <a:ext cx="7753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focus: Export UBL</a:t>
            </a:r>
            <a:endParaRPr/>
          </a:p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38325" y="1437225"/>
            <a:ext cx="77538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UBL export uses internal script in Connect to prepare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have it exported into a UBL format file. 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727" y="1523519"/>
            <a:ext cx="1648750" cy="1116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21"/>
          <p:cNvCxnSpPr/>
          <p:nvPr/>
        </p:nvCxnSpPr>
        <p:spPr>
          <a:xfrm>
            <a:off x="6647050" y="2201475"/>
            <a:ext cx="969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3348150" y="1783300"/>
            <a:ext cx="2447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634250" y="17832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" type="subTitle"/>
          </p:nvPr>
        </p:nvSpPr>
        <p:spPr>
          <a:xfrm>
            <a:off x="622850" y="17832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Demo Quiz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577275" y="543697"/>
            <a:ext cx="7207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Question</a:t>
            </a:r>
            <a:endParaRPr/>
          </a:p>
        </p:txBody>
      </p:sp>
      <p:sp>
        <p:nvSpPr>
          <p:cNvPr id="123" name="Google Shape;123;p25"/>
          <p:cNvSpPr txBox="1"/>
          <p:nvPr/>
        </p:nvSpPr>
        <p:spPr>
          <a:xfrm>
            <a:off x="716475" y="1418775"/>
            <a:ext cx="72570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How many export/import options in total does the Invoice document have?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AutoNum type="alphaLcPeriod"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6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-&gt; Name these options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0E1A35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